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1" r:id="rId1"/>
  </p:sldMasterIdLst>
  <p:sldIdLst>
    <p:sldId id="256" r:id="rId2"/>
    <p:sldId id="257" r:id="rId3"/>
    <p:sldId id="258" r:id="rId4"/>
    <p:sldId id="281" r:id="rId5"/>
    <p:sldId id="269" r:id="rId6"/>
    <p:sldId id="260" r:id="rId7"/>
    <p:sldId id="283" r:id="rId8"/>
    <p:sldId id="270" r:id="rId9"/>
    <p:sldId id="261" r:id="rId10"/>
    <p:sldId id="262" r:id="rId11"/>
    <p:sldId id="280" r:id="rId12"/>
    <p:sldId id="282" r:id="rId13"/>
    <p:sldId id="284" r:id="rId14"/>
    <p:sldId id="271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Лариса К Лариса" initials="ЛКЛ" lastIdx="0" clrIdx="0">
    <p:extLst>
      <p:ext uri="{19B8F6BF-5375-455C-9EA6-DF929625EA0E}">
        <p15:presenceInfo xmlns:p15="http://schemas.microsoft.com/office/powerpoint/2012/main" xmlns="" userId="3de6a72d765c555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50" autoAdjust="0"/>
    <p:restoredTop sz="94660"/>
  </p:normalViewPr>
  <p:slideViewPr>
    <p:cSldViewPr snapToGrid="0">
      <p:cViewPr varScale="1">
        <p:scale>
          <a:sx n="80" d="100"/>
          <a:sy n="80" d="100"/>
        </p:scale>
        <p:origin x="-1378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818E3B-AD18-40D6-8945-98A9D7AF9D7A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8682AB-9D2C-410B-9055-1B9E2958D0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818E3B-AD18-40D6-8945-98A9D7AF9D7A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8682AB-9D2C-410B-9055-1B9E2958D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818E3B-AD18-40D6-8945-98A9D7AF9D7A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8682AB-9D2C-410B-9055-1B9E2958D0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818E3B-AD18-40D6-8945-98A9D7AF9D7A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8682AB-9D2C-410B-9055-1B9E2958D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818E3B-AD18-40D6-8945-98A9D7AF9D7A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8682AB-9D2C-410B-9055-1B9E2958D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818E3B-AD18-40D6-8945-98A9D7AF9D7A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8682AB-9D2C-410B-9055-1B9E2958D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818E3B-AD18-40D6-8945-98A9D7AF9D7A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8682AB-9D2C-410B-9055-1B9E2958D0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818E3B-AD18-40D6-8945-98A9D7AF9D7A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8682AB-9D2C-410B-9055-1B9E2958D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818E3B-AD18-40D6-8945-98A9D7AF9D7A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8682AB-9D2C-410B-9055-1B9E2958D0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818E3B-AD18-40D6-8945-98A9D7AF9D7A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8682AB-9D2C-410B-9055-1B9E2958D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818E3B-AD18-40D6-8945-98A9D7AF9D7A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8682AB-9D2C-410B-9055-1B9E2958D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4818E3B-AD18-40D6-8945-98A9D7AF9D7A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E8682AB-9D2C-410B-9055-1B9E2958D0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179" y="2279176"/>
            <a:ext cx="8920366" cy="1090546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«</a:t>
            </a:r>
            <a:r>
              <a:rPr lang="ru-RU" sz="28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Интеллект-карт</a:t>
            </a:r>
            <a:r>
              <a:rPr lang="ru-RU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в деятельности учителя –логопеда»</a:t>
            </a:r>
            <a:endParaRPr lang="ru-RU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33550" y="4707887"/>
            <a:ext cx="6634660" cy="627451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Подготовила: Учитель –логопед Петухова Ю.Э</a:t>
            </a: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2749" y="237530"/>
            <a:ext cx="7779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МБДОУ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Чернышевский детский сад «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Тамчы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Высокогорского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района Республики Татарстан»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2507" y="6250674"/>
            <a:ext cx="2770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Высокогорский</a:t>
            </a:r>
            <a:r>
              <a:rPr lang="ru-RU" dirty="0" smtClean="0">
                <a:solidFill>
                  <a:srgbClr val="002060"/>
                </a:solidFill>
              </a:rPr>
              <a:t> район</a:t>
            </a:r>
            <a:r>
              <a:rPr lang="ru-RU" dirty="0" smtClean="0">
                <a:solidFill>
                  <a:srgbClr val="002060"/>
                </a:solidFill>
              </a:rPr>
              <a:t> 2023 </a:t>
            </a:r>
            <a:r>
              <a:rPr lang="ru-RU" dirty="0" smtClean="0">
                <a:solidFill>
                  <a:srgbClr val="002060"/>
                </a:solidFill>
              </a:rPr>
              <a:t>г.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294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3475" y="1023581"/>
            <a:ext cx="7639309" cy="5445457"/>
          </a:xfrm>
        </p:spPr>
        <p:txBody>
          <a:bodyPr>
            <a:normAutofit/>
          </a:bodyPr>
          <a:lstStyle/>
          <a:p>
            <a:pPr algn="l"/>
            <a:r>
              <a:rPr lang="ru-RU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Интеллект-карта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—это графическое выражение процесса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радиантного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мышления.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Радиантное</a:t>
            </a:r>
            <a:r>
              <a:rPr lang="ru-RU" sz="2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мышление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—это процесс, с помощью которого мозг человека мыслит и генерирует идеи. Интеллект-карта образует внешнее зеркало, отражающее то, что происходит внутри нас. </a:t>
            </a:r>
            <a:b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Интеллект-карта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—это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наглядный, графический инструмент мышления, который может применяться по отношению ко всему, особенно к памяти, творчеству, учебе и всем формам мышления.</a:t>
            </a:r>
            <a:b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048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1100" y="1038225"/>
            <a:ext cx="7791450" cy="5130563"/>
          </a:xfrm>
        </p:spPr>
        <p:txBody>
          <a:bodyPr>
            <a:normAutofit/>
          </a:bodyPr>
          <a:lstStyle/>
          <a:p>
            <a:r>
              <a:rPr lang="ru-RU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Метод </a:t>
            </a:r>
            <a:r>
              <a:rPr lang="ru-RU" sz="3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интеллект-карт</a:t>
            </a:r>
            <a:r>
              <a:rPr lang="ru-RU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основывается   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на наглядно-образном мышлении ребенка, который является основным в дошкольном возрасте.</a:t>
            </a:r>
          </a:p>
          <a:p>
            <a:endParaRPr lang="ru-RU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Применение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интеллект-карт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побуждает ребёнка к изображению и осмыслению окружающего мира.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51959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6325" y="614148"/>
            <a:ext cx="7753350" cy="592312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sz="2600" dirty="0" smtClean="0"/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Физиологические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нейропсихологические принципы работы головного мозга человека, которые заложены в основу метода интеллект карт: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Интеллект карта по форме напоминает нейрон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(клетку головного мозга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 со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множеством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ответвлений;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правого и левого полушария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моделировании интеллект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карты;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Информация на интеллект карте максимально визуализирована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ее можно окинуть «одним взглядом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Включение процессов мышления при запоминании увеличивает объем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памяти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Ассоциативное мышление (мышление образами) преобладает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дошкольном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возрасте;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Радиантное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мышление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человека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возникновение нескольких не линейных ассоциаций при получении информации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400" dirty="0"/>
          </a:p>
          <a:p>
            <a:pPr>
              <a:buFont typeface="Wingdings" panose="05000000000000000000" pitchFamily="2" charset="2"/>
              <a:buChar char="v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06933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7275" y="272955"/>
            <a:ext cx="7086600" cy="61849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Результативность применения метода интеллект-карт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достигается: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наглядностью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: всю проблему с ее многочисленными сторонами можно окинуть одним взглядом;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привлекательностью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: хорошая интеллект-карта имеет свою эстетику, ее рассматривать не только интересно, но 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приятно;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запоминаемостью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: благодаря работе обоих полушарий мозга, использованию образов и цвета интеллект-карта легко запоминается;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своевременностью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: интеллект-карта помогает выявить недостаток информации и понять, какой информации не хватает;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творчеством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интеллект-карта стимулирует творчество, помогает найти нестандартные пути решения задачи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возможностью 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пересмотра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: пересмотр интеллект-карт через некоторое время помогает усвоить картину в целом, запомнить ее, а также увидеть новые идеи. </a:t>
            </a:r>
          </a:p>
        </p:txBody>
      </p:sp>
    </p:spTree>
    <p:extLst>
      <p:ext uri="{BB962C8B-B14F-4D97-AF65-F5344CB8AC3E}">
        <p14:creationId xmlns:p14="http://schemas.microsoft.com/office/powerpoint/2010/main" xmlns="" val="85088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1200149" y="204717"/>
            <a:ext cx="7507121" cy="147737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интеллект-карт </a:t>
            </a:r>
            <a:b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Первое направление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900" y="2173406"/>
            <a:ext cx="6965805" cy="40636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Сбор материала о предмете или объекте. 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интеллект – карты в ходе  обсуждения предмета или темы. 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Выполняя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данное задание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пополняется активный и пассивный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словарь,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развиваются процессы мышления –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анализ, синтез, аналогия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обобщение.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Работа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проводится, как индивидуально, так и фронтально.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7966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967" y="368490"/>
            <a:ext cx="8352430" cy="626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042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68489" y="491320"/>
            <a:ext cx="8502556" cy="1187355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Второе направление</a:t>
            </a:r>
            <a:endParaRPr lang="ru-RU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4474" y="1528550"/>
            <a:ext cx="7261035" cy="446281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Закрепление и обобщение материала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Создание обобщенной интеллект - карты может являться итоговой работой по изученным темам.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Выполняя данное задание, дети развивают умение выделить главную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мысль, припоминание изученного или выявление уровня знаний,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пополняется активный и пассивный словарь по изученной лексической теме, развиваются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умения составлять и распространять предложения, развиваются процессы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мышления – анализ, синтез, аналогия,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обобщение, сравнение,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сериация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классификация.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Работа проводится, как индивидуально, так и фронтально.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6166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726" y="504966"/>
            <a:ext cx="8311488" cy="152855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ретье </a:t>
            </a:r>
            <a:r>
              <a:rPr lang="ru-RU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</a:t>
            </a:r>
            <a:endParaRPr lang="ru-RU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3025" y="1740089"/>
            <a:ext cx="7602939" cy="51179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Развитие связной речи.</a:t>
            </a:r>
          </a:p>
          <a:p>
            <a:pPr marL="0" indent="0">
              <a:buNone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Составление  и распространение предложений и рассказов по интеллект-карте. Выполняя данное задание, дети учатся самостоятельно и последовательно излагать свои мысли, становятся более активными при разговоре, формируются умения отвечать на вопросы распространенно,  словарь становится точен и разнообразен. Данная работа выполняется на подгрупповых занятиях по развитию связной речи.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5363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6324" y="219787"/>
            <a:ext cx="8067675" cy="5704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Общие </a:t>
            </a:r>
            <a:r>
              <a:rPr lang="ru-RU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советы (требования) </a:t>
            </a:r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к составлению любой интеллект – карты.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Главная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идея обводится в центре страницы.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Лист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располагается горизонтально.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Писать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надо разборчиво печатными заглавными буквами.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каждого ключевого момента проводятся расходящиеся от центра ответвления (в любом направлении), используя ручки, карандаши или фломастеры разного цвета.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Каждая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мысль обводится.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процессе моделирования добавляются символы и иллюстрации.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Наглядность представлена в виде предметов, объектов, рисунков и т.д.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4891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2068204" y="406447"/>
            <a:ext cx="5733424" cy="513938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построения интеллект-карты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3475" y="933451"/>
            <a:ext cx="7715250" cy="5667374"/>
          </a:xfrm>
        </p:spPr>
      </p:pic>
    </p:spTree>
    <p:extLst>
      <p:ext uri="{BB962C8B-B14F-4D97-AF65-F5344CB8AC3E}">
        <p14:creationId xmlns:p14="http://schemas.microsoft.com/office/powerpoint/2010/main" xmlns="" val="260411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4425" y="458338"/>
            <a:ext cx="7772400" cy="51452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Алгоритм создания интеллект </a:t>
            </a:r>
            <a:r>
              <a:rPr lang="ru-RU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карт </a:t>
            </a:r>
            <a:r>
              <a:rPr lang="ru-RU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Постановка цели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– рождение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идеи.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«Мозговой штурм»,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цель которого — записать все ассоциативно появившиеся идеи, связанные с создаваемым интеллектуальным продуктом.</a:t>
            </a:r>
          </a:p>
          <a:p>
            <a:pPr marL="514350" indent="-514350">
              <a:buAutoNum type="arabicPeriod"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Создание интеллект карты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– структурирование информации, продумывание хода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«детского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исследования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«Оформление»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интеллект карты в ходе «детского исследования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411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8178" y="0"/>
            <a:ext cx="81750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Примеры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интеллек-карт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сделанные совместно </a:t>
            </a:r>
          </a:p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педагогом и детьми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715" y="1109919"/>
            <a:ext cx="3630304" cy="27227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6556" y="1029312"/>
            <a:ext cx="3616656" cy="27124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0033" y="4247866"/>
            <a:ext cx="3480179" cy="26101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307" y="635812"/>
            <a:ext cx="3521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Олимпийские игры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5206" y="618754"/>
            <a:ext cx="3330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мире книги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56595" y="3752876"/>
            <a:ext cx="3944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Элементы городецкой росписи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590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2050" y="766266"/>
            <a:ext cx="7862959" cy="492684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179249"/>
            <a:ext cx="6948791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И в заключении хотелось бы отметить, что в современном потоке информации нам взрослым порой очень тяжело выделить главное, а особенно детям.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 А еще тяжелее это сделать детям с ТНР.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Применение метода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интеллкт-карты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помогает сделать работу учителя логопеда</a:t>
            </a:r>
          </a:p>
          <a:p>
            <a:pPr algn="ctr"/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А-интерессной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Б-доступной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В-наглядной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Г-современной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Д-творческой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Ж- </a:t>
            </a: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сотворческой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2520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09576"/>
            <a:ext cx="7800975" cy="60458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Литература: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1.    Акименко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В.М.Применение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интеллектуальных карт в процессе обучения дошкольников/Журнал Начальная школа, вып.7/12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2.   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Бьюзен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Т.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Супермышление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/ Тони и Барри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Бьюзен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– Минск, 2008.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3.    Сохина, Ф.А. Развитие речи детей дошкольного возраста / Ф.А. Сохина. – М., 1984.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4.   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Швайко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Г.С. Игры и игровые упражнения для развития речи / Г.С.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Швайко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– М., 1983.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5.     Сумина В.А., ГБОУ СО «ЦПМСС «Речевой центр»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речевой реабилитации обучающихся с ТНР средствами коррекционных  технологий, основанных на нейропсихологических теориях. ИНКЛЮЗИВНОЕ ОБРАЗОВАНИЕ: ПРОБЛЕМЫ УПРАВЛЕНИЯ И ТЕХНОЛОГИИ РЕАЛИЗАЦИИ. Секция 1. Особенности реализации рекомендаций ПМПК в условиях неспециализированных образовательных организаций: сборник материалов II педагогических чтений им. первого министра общего и профессионального образования Свердловской области Валерия Вениаминовича Нестерова. – Екатеринбург. СОПК, 2013.Часть 1. – 122 с.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6.    http://www.mindmap.ru/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http://www.cfin.ru/management/controlling/mind_map.shtml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8.    http://www.infokart.ru/karty-uma-kartografiya-razuma/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9.    http://bershadskiy.ru/index/intellekt_karty_v_obrazovanii/0-33</a:t>
            </a:r>
          </a:p>
          <a:p>
            <a:pPr marL="0" indent="0">
              <a:buNone/>
            </a:pPr>
            <a:r>
              <a:rPr lang="ru-RU" sz="1600" dirty="0"/>
              <a:t> 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108496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1079</TotalTime>
  <Words>835</Words>
  <Application>Microsoft Office PowerPoint</Application>
  <PresentationFormat>Экран (4:3)</PresentationFormat>
  <Paragraphs>75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Применение «Интеллект-карт» в деятельности учителя –логопеда»</vt:lpstr>
      <vt:lpstr>Интеллект-карта—это графическое выражение процесса радиантного мышления.   Радиантное мышление—это процесс, с помощью которого мозг человека мыслит и генерирует идеи. Интеллект-карта образует внешнее зеркало, отражающее то, что происходит внутри нас.   Интеллект-карта—это наглядный, графический инструмент мышления, который может применяться по отношению ко всему, особенно к памяти, творчеству, учебе и всем формам мышления. </vt:lpstr>
      <vt:lpstr>Слайд 3</vt:lpstr>
      <vt:lpstr>Слайд 4</vt:lpstr>
      <vt:lpstr>Слайд 5</vt:lpstr>
      <vt:lpstr>Использование интеллект-карт  Первое направление</vt:lpstr>
      <vt:lpstr>Слайд 7</vt:lpstr>
      <vt:lpstr>Второе направление</vt:lpstr>
      <vt:lpstr>Третье направление</vt:lpstr>
      <vt:lpstr>Слайд 10</vt:lpstr>
      <vt:lpstr>Правила построения интеллект-карты</vt:lpstr>
      <vt:lpstr>Слайд 12</vt:lpstr>
      <vt:lpstr>Слайд 13</vt:lpstr>
      <vt:lpstr>Слайд 14</vt:lpstr>
      <vt:lpstr>Слайд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Никита</dc:creator>
  <cp:lastModifiedBy>pro</cp:lastModifiedBy>
  <cp:revision>72</cp:revision>
  <dcterms:created xsi:type="dcterms:W3CDTF">2015-01-01T09:23:28Z</dcterms:created>
  <dcterms:modified xsi:type="dcterms:W3CDTF">2023-05-29T20:10:46Z</dcterms:modified>
</cp:coreProperties>
</file>